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59" r:id="rId5"/>
    <p:sldId id="260" r:id="rId6"/>
    <p:sldId id="271" r:id="rId7"/>
    <p:sldId id="267" r:id="rId8"/>
    <p:sldId id="272" r:id="rId9"/>
    <p:sldId id="268" r:id="rId10"/>
    <p:sldId id="264" r:id="rId11"/>
    <p:sldId id="269" r:id="rId12"/>
    <p:sldId id="265" r:id="rId13"/>
    <p:sldId id="262" r:id="rId14"/>
    <p:sldId id="263"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95" autoAdjust="0"/>
    <p:restoredTop sz="94660"/>
  </p:normalViewPr>
  <p:slideViewPr>
    <p:cSldViewPr>
      <p:cViewPr varScale="1">
        <p:scale>
          <a:sx n="69" d="100"/>
          <a:sy n="69" d="100"/>
        </p:scale>
        <p:origin x="-63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9909E17-7CA2-4D3D-A87D-362591EC2978}" type="datetimeFigureOut">
              <a:rPr lang="en-US" smtClean="0"/>
              <a:t>6/17/2015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B64747-9599-4A88-AC5D-A223E6B98CC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909E17-7CA2-4D3D-A87D-362591EC2978}" type="datetimeFigureOut">
              <a:rPr lang="en-US" smtClean="0"/>
              <a:t>6/17/2015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B64747-9599-4A88-AC5D-A223E6B98CC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909E17-7CA2-4D3D-A87D-362591EC2978}" type="datetimeFigureOut">
              <a:rPr lang="en-US" smtClean="0"/>
              <a:t>6/17/2015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B64747-9599-4A88-AC5D-A223E6B98CC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909E17-7CA2-4D3D-A87D-362591EC2978}" type="datetimeFigureOut">
              <a:rPr lang="en-US" smtClean="0"/>
              <a:t>6/17/2015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B64747-9599-4A88-AC5D-A223E6B98CC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909E17-7CA2-4D3D-A87D-362591EC2978}" type="datetimeFigureOut">
              <a:rPr lang="en-US" smtClean="0"/>
              <a:t>6/17/2015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B64747-9599-4A88-AC5D-A223E6B98CC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9909E17-7CA2-4D3D-A87D-362591EC2978}" type="datetimeFigureOut">
              <a:rPr lang="en-US" smtClean="0"/>
              <a:t>6/17/2015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B64747-9599-4A88-AC5D-A223E6B98CC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909E17-7CA2-4D3D-A87D-362591EC2978}" type="datetimeFigureOut">
              <a:rPr lang="en-US" smtClean="0"/>
              <a:t>6/17/2015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B64747-9599-4A88-AC5D-A223E6B98CC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909E17-7CA2-4D3D-A87D-362591EC2978}" type="datetimeFigureOut">
              <a:rPr lang="en-US" smtClean="0"/>
              <a:t>6/17/2015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B64747-9599-4A88-AC5D-A223E6B98CC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909E17-7CA2-4D3D-A87D-362591EC2978}" type="datetimeFigureOut">
              <a:rPr lang="en-US" smtClean="0"/>
              <a:t>6/17/2015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B64747-9599-4A88-AC5D-A223E6B98CC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909E17-7CA2-4D3D-A87D-362591EC2978}" type="datetimeFigureOut">
              <a:rPr lang="en-US" smtClean="0"/>
              <a:t>6/17/2015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B64747-9599-4A88-AC5D-A223E6B98CCE}"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59909E17-7CA2-4D3D-A87D-362591EC2978}" type="datetimeFigureOut">
              <a:rPr lang="en-US" smtClean="0"/>
              <a:t>6/17/2015</a:t>
            </a:fld>
            <a:endParaRPr lang="en-US"/>
          </a:p>
        </p:txBody>
      </p:sp>
      <p:sp>
        <p:nvSpPr>
          <p:cNvPr id="9" name="Slide Number Placeholder 8"/>
          <p:cNvSpPr>
            <a:spLocks noGrp="1"/>
          </p:cNvSpPr>
          <p:nvPr>
            <p:ph type="sldNum" sz="quarter" idx="11"/>
          </p:nvPr>
        </p:nvSpPr>
        <p:spPr/>
        <p:txBody>
          <a:bodyPr/>
          <a:lstStyle/>
          <a:p>
            <a:fld id="{7DB64747-9599-4A88-AC5D-A223E6B98CCE}"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7DB64747-9599-4A88-AC5D-A223E6B98CCE}"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59909E17-7CA2-4D3D-A87D-362591EC2978}" type="datetimeFigureOut">
              <a:rPr lang="en-US" smtClean="0"/>
              <a:t>6/17/2015</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52400"/>
            <a:ext cx="8153400" cy="914400"/>
          </a:xfrm>
        </p:spPr>
        <p:txBody>
          <a:bodyPr/>
          <a:lstStyle/>
          <a:p>
            <a:r>
              <a:rPr lang="en-US" sz="4800" dirty="0" smtClean="0"/>
              <a:t>Middle School Meteorologists</a:t>
            </a:r>
            <a:endParaRPr lang="en-US" sz="4800" dirty="0"/>
          </a:p>
        </p:txBody>
      </p:sp>
      <p:sp>
        <p:nvSpPr>
          <p:cNvPr id="3" name="Subtitle 2"/>
          <p:cNvSpPr>
            <a:spLocks noGrp="1"/>
          </p:cNvSpPr>
          <p:nvPr>
            <p:ph type="subTitle" idx="1"/>
          </p:nvPr>
        </p:nvSpPr>
        <p:spPr>
          <a:xfrm>
            <a:off x="228600" y="3505200"/>
            <a:ext cx="7772400" cy="2971800"/>
          </a:xfrm>
        </p:spPr>
        <p:txBody>
          <a:bodyPr>
            <a:noAutofit/>
          </a:bodyPr>
          <a:lstStyle/>
          <a:p>
            <a:pPr algn="ctr"/>
            <a:r>
              <a:rPr lang="en-US" sz="2400" dirty="0" smtClean="0">
                <a:solidFill>
                  <a:schemeClr val="tx1"/>
                </a:solidFill>
              </a:rPr>
              <a:t>Can you predict the next thunderstorm?</a:t>
            </a:r>
          </a:p>
          <a:p>
            <a:pPr algn="ctr"/>
            <a:endParaRPr lang="en-US" sz="2400" dirty="0" smtClean="0">
              <a:solidFill>
                <a:schemeClr val="tx1"/>
              </a:solidFill>
            </a:endParaRPr>
          </a:p>
          <a:p>
            <a:pPr algn="ctr"/>
            <a:r>
              <a:rPr lang="en-US" dirty="0" smtClean="0">
                <a:solidFill>
                  <a:schemeClr val="tx1"/>
                </a:solidFill>
              </a:rPr>
              <a:t>Objective 7.E.1.4 </a:t>
            </a:r>
            <a:r>
              <a:rPr lang="en-US" dirty="0">
                <a:solidFill>
                  <a:schemeClr val="tx1"/>
                </a:solidFill>
              </a:rPr>
              <a:t>Predict weather conditions and patterns based on information obtained </a:t>
            </a:r>
            <a:r>
              <a:rPr lang="en-US" dirty="0" smtClean="0">
                <a:solidFill>
                  <a:schemeClr val="tx1"/>
                </a:solidFill>
              </a:rPr>
              <a:t>from: Weather </a:t>
            </a:r>
            <a:r>
              <a:rPr lang="en-US" dirty="0">
                <a:solidFill>
                  <a:schemeClr val="tx1"/>
                </a:solidFill>
              </a:rPr>
              <a:t>data collected from direct observations and measurement (wind speed and direction, air temperature, humidity and air </a:t>
            </a:r>
            <a:r>
              <a:rPr lang="en-US" dirty="0" smtClean="0">
                <a:solidFill>
                  <a:schemeClr val="tx1"/>
                </a:solidFill>
              </a:rPr>
              <a:t>pressure), Weather </a:t>
            </a:r>
            <a:r>
              <a:rPr lang="en-US" dirty="0">
                <a:solidFill>
                  <a:schemeClr val="tx1"/>
                </a:solidFill>
              </a:rPr>
              <a:t>maps, satellites and radar </a:t>
            </a:r>
            <a:r>
              <a:rPr lang="en-US" dirty="0" smtClean="0">
                <a:solidFill>
                  <a:schemeClr val="tx1"/>
                </a:solidFill>
              </a:rPr>
              <a:t>, Cloud </a:t>
            </a:r>
            <a:r>
              <a:rPr lang="en-US" dirty="0">
                <a:solidFill>
                  <a:schemeClr val="tx1"/>
                </a:solidFill>
              </a:rPr>
              <a:t>shapes and types and associated </a:t>
            </a:r>
            <a:r>
              <a:rPr lang="en-US" dirty="0" smtClean="0">
                <a:solidFill>
                  <a:schemeClr val="tx1"/>
                </a:solidFill>
              </a:rPr>
              <a:t>elevation</a:t>
            </a:r>
            <a:endParaRPr lang="en-US" sz="2400" dirty="0">
              <a:solidFill>
                <a:schemeClr val="tx1"/>
              </a:solidFill>
            </a:endParaRPr>
          </a:p>
          <a:p>
            <a:pPr algn="ctr"/>
            <a:r>
              <a:rPr lang="en-US" sz="2400" dirty="0" smtClean="0">
                <a:solidFill>
                  <a:schemeClr val="tx1"/>
                </a:solidFill>
              </a:rPr>
              <a:t>Jones and </a:t>
            </a:r>
            <a:r>
              <a:rPr lang="en-US" sz="2400" dirty="0" err="1" smtClean="0">
                <a:solidFill>
                  <a:schemeClr val="tx1"/>
                </a:solidFill>
              </a:rPr>
              <a:t>Pennypacker</a:t>
            </a:r>
            <a:endParaRPr lang="en-US" sz="2400" dirty="0">
              <a:solidFill>
                <a:schemeClr val="tx1"/>
              </a:solidFill>
            </a:endParaRPr>
          </a:p>
        </p:txBody>
      </p:sp>
      <p:pic>
        <p:nvPicPr>
          <p:cNvPr id="4102" name="Picture 6" descr="C:\Users\ursela_jones\AppData\Local\Microsoft\Windows\Temporary Internet Files\Content.IE5\TB7O8N3P\8595329912_56b2d26968_z[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1219200"/>
            <a:ext cx="228600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06582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Making a Hypothesis</a:t>
            </a:r>
            <a:endParaRPr lang="en-US" b="1" dirty="0"/>
          </a:p>
        </p:txBody>
      </p:sp>
      <p:sp>
        <p:nvSpPr>
          <p:cNvPr id="3" name="Content Placeholder 2"/>
          <p:cNvSpPr>
            <a:spLocks noGrp="1"/>
          </p:cNvSpPr>
          <p:nvPr>
            <p:ph idx="1"/>
          </p:nvPr>
        </p:nvSpPr>
        <p:spPr/>
        <p:txBody>
          <a:bodyPr>
            <a:noAutofit/>
          </a:bodyPr>
          <a:lstStyle/>
          <a:p>
            <a:r>
              <a:rPr lang="en-US" sz="3200" dirty="0" smtClean="0"/>
              <a:t>If ___________________, then _________________________.</a:t>
            </a:r>
          </a:p>
          <a:p>
            <a:endParaRPr lang="en-US" sz="3200" dirty="0"/>
          </a:p>
          <a:p>
            <a:r>
              <a:rPr lang="en-US" sz="3200" dirty="0" smtClean="0"/>
              <a:t>Examples: </a:t>
            </a:r>
          </a:p>
          <a:p>
            <a:pPr lvl="1"/>
            <a:r>
              <a:rPr lang="en-US" sz="3200" dirty="0" smtClean="0"/>
              <a:t>If the Humidity is 100%, then precipitation will occur. </a:t>
            </a:r>
          </a:p>
          <a:p>
            <a:pPr lvl="1"/>
            <a:r>
              <a:rPr lang="en-US" sz="3200" dirty="0" smtClean="0"/>
              <a:t>If the barometric pressure is high, then the sky will be clear. </a:t>
            </a:r>
            <a:r>
              <a:rPr lang="en-US" sz="3600" dirty="0" smtClean="0"/>
              <a:t> </a:t>
            </a:r>
            <a:endParaRPr lang="en-US" sz="3600" dirty="0"/>
          </a:p>
        </p:txBody>
      </p:sp>
    </p:spTree>
    <p:extLst>
      <p:ext uri="{BB962C8B-B14F-4D97-AF65-F5344CB8AC3E}">
        <p14:creationId xmlns:p14="http://schemas.microsoft.com/office/powerpoint/2010/main" val="7603790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Recording Your Data</a:t>
            </a:r>
            <a:endParaRPr lang="en-US" dirty="0"/>
          </a:p>
        </p:txBody>
      </p:sp>
      <p:sp>
        <p:nvSpPr>
          <p:cNvPr id="3" name="Content Placeholder 2"/>
          <p:cNvSpPr>
            <a:spLocks noGrp="1"/>
          </p:cNvSpPr>
          <p:nvPr>
            <p:ph idx="1"/>
          </p:nvPr>
        </p:nvSpPr>
        <p:spPr/>
        <p:txBody>
          <a:bodyPr>
            <a:normAutofit/>
          </a:bodyPr>
          <a:lstStyle/>
          <a:p>
            <a:r>
              <a:rPr lang="en-US" sz="2400" dirty="0" smtClean="0"/>
              <a:t>As a class, we are going outside to record the humidity and barometric pressure for five consecutive days. </a:t>
            </a:r>
          </a:p>
          <a:p>
            <a:r>
              <a:rPr lang="en-US" sz="2400" dirty="0" smtClean="0"/>
              <a:t>You will be in groups of two. One person will hold the </a:t>
            </a:r>
            <a:r>
              <a:rPr lang="en-US" sz="2400" dirty="0" err="1" smtClean="0"/>
              <a:t>SensorTag</a:t>
            </a:r>
            <a:r>
              <a:rPr lang="en-US" sz="2400" dirty="0" smtClean="0"/>
              <a:t> and the other one will use the tablet to record the data. </a:t>
            </a:r>
          </a:p>
          <a:p>
            <a:r>
              <a:rPr lang="en-US" sz="2400" dirty="0" smtClean="0"/>
              <a:t>Instructions: </a:t>
            </a:r>
          </a:p>
          <a:p>
            <a:pPr lvl="1"/>
            <a:r>
              <a:rPr lang="en-US" sz="2400" dirty="0" smtClean="0"/>
              <a:t>Hold </a:t>
            </a:r>
            <a:r>
              <a:rPr lang="en-US" sz="2400" dirty="0" err="1" smtClean="0"/>
              <a:t>SensorTag</a:t>
            </a:r>
            <a:r>
              <a:rPr lang="en-US" sz="2400" dirty="0" smtClean="0"/>
              <a:t> out </a:t>
            </a:r>
            <a:r>
              <a:rPr lang="en-US" sz="2400" dirty="0" err="1" smtClean="0"/>
              <a:t>infront</a:t>
            </a:r>
            <a:r>
              <a:rPr lang="en-US" sz="2400" dirty="0" smtClean="0"/>
              <a:t> of you for five minutes in order for the data to populate. </a:t>
            </a:r>
          </a:p>
          <a:p>
            <a:pPr lvl="1"/>
            <a:r>
              <a:rPr lang="en-US" sz="2400" dirty="0" smtClean="0"/>
              <a:t>After five minutes, record the numbers you get for the humidity and barometric pressure onto the data chart given. </a:t>
            </a:r>
          </a:p>
        </p:txBody>
      </p:sp>
    </p:spTree>
    <p:extLst>
      <p:ext uri="{BB962C8B-B14F-4D97-AF65-F5344CB8AC3E}">
        <p14:creationId xmlns:p14="http://schemas.microsoft.com/office/powerpoint/2010/main" val="40936707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Converting Celsius</a:t>
            </a:r>
            <a:br>
              <a:rPr lang="en-US" dirty="0" smtClean="0"/>
            </a:br>
            <a:r>
              <a:rPr lang="en-US" dirty="0" smtClean="0"/>
              <a:t> to Fahrenheit</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118886523"/>
              </p:ext>
            </p:extLst>
          </p:nvPr>
        </p:nvGraphicFramePr>
        <p:xfrm>
          <a:off x="4572000" y="228600"/>
          <a:ext cx="1858776" cy="4525965"/>
        </p:xfrm>
        <a:graphic>
          <a:graphicData uri="http://schemas.openxmlformats.org/drawingml/2006/table">
            <a:tbl>
              <a:tblPr/>
              <a:tblGrid>
                <a:gridCol w="929388"/>
                <a:gridCol w="929388"/>
              </a:tblGrid>
              <a:tr h="500909">
                <a:tc>
                  <a:txBody>
                    <a:bodyPr/>
                    <a:lstStyle/>
                    <a:p>
                      <a:pPr algn="ctr"/>
                      <a:r>
                        <a:rPr lang="en-US" sz="1400" b="0" i="0" dirty="0">
                          <a:effectLst/>
                        </a:rPr>
                        <a:t>Celsius (°C)</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0E0E0"/>
                    </a:solidFill>
                  </a:tcPr>
                </a:tc>
                <a:tc>
                  <a:txBody>
                    <a:bodyPr/>
                    <a:lstStyle/>
                    <a:p>
                      <a:pPr algn="ctr"/>
                      <a:r>
                        <a:rPr lang="en-US" sz="1400" b="0" i="0">
                          <a:effectLst/>
                        </a:rPr>
                        <a:t>Fahrenheit (°F)</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0E0E0"/>
                    </a:solidFill>
                  </a:tcPr>
                </a:tc>
              </a:tr>
              <a:tr h="287504">
                <a:tc>
                  <a:txBody>
                    <a:bodyPr/>
                    <a:lstStyle/>
                    <a:p>
                      <a:pPr algn="r"/>
                      <a:r>
                        <a:rPr lang="en-US" sz="1400" b="0" dirty="0">
                          <a:effectLst/>
                        </a:rPr>
                        <a:t>-50 °C</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400" b="0">
                          <a:effectLst/>
                        </a:rPr>
                        <a:t>-58.0 °F</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87504">
                <a:tc>
                  <a:txBody>
                    <a:bodyPr/>
                    <a:lstStyle/>
                    <a:p>
                      <a:pPr algn="r"/>
                      <a:r>
                        <a:rPr lang="en-US" sz="1400" b="0">
                          <a:effectLst/>
                        </a:rPr>
                        <a:t>-40 °C</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400" b="0" dirty="0">
                          <a:effectLst/>
                        </a:rPr>
                        <a:t>-40.0 °F</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87504">
                <a:tc>
                  <a:txBody>
                    <a:bodyPr/>
                    <a:lstStyle/>
                    <a:p>
                      <a:pPr algn="r"/>
                      <a:r>
                        <a:rPr lang="en-US" sz="1400" b="0">
                          <a:effectLst/>
                        </a:rPr>
                        <a:t>-30 °C</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400" b="0" dirty="0">
                          <a:effectLst/>
                        </a:rPr>
                        <a:t>-22.0 °F</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87504">
                <a:tc>
                  <a:txBody>
                    <a:bodyPr/>
                    <a:lstStyle/>
                    <a:p>
                      <a:pPr algn="r"/>
                      <a:r>
                        <a:rPr lang="en-US" sz="1400" b="0">
                          <a:effectLst/>
                        </a:rPr>
                        <a:t>-20 °C</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400" b="0">
                          <a:effectLst/>
                        </a:rPr>
                        <a:t>-4.0 °F</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87504">
                <a:tc>
                  <a:txBody>
                    <a:bodyPr/>
                    <a:lstStyle/>
                    <a:p>
                      <a:pPr algn="r"/>
                      <a:r>
                        <a:rPr lang="en-US" sz="1400" b="0">
                          <a:effectLst/>
                        </a:rPr>
                        <a:t>-10 °C</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400" b="0">
                          <a:effectLst/>
                        </a:rPr>
                        <a:t>14.0 °F</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87504">
                <a:tc>
                  <a:txBody>
                    <a:bodyPr/>
                    <a:lstStyle/>
                    <a:p>
                      <a:pPr algn="r"/>
                      <a:r>
                        <a:rPr lang="en-US" sz="1400" b="0">
                          <a:effectLst/>
                        </a:rPr>
                        <a:t>-9 °C</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400" b="0">
                          <a:effectLst/>
                        </a:rPr>
                        <a:t>15.8 °F</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87504">
                <a:tc>
                  <a:txBody>
                    <a:bodyPr/>
                    <a:lstStyle/>
                    <a:p>
                      <a:pPr algn="r"/>
                      <a:r>
                        <a:rPr lang="en-US" sz="1400" b="0">
                          <a:effectLst/>
                        </a:rPr>
                        <a:t>-8 °C</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400" b="0">
                          <a:effectLst/>
                        </a:rPr>
                        <a:t>17.6 °F</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87504">
                <a:tc>
                  <a:txBody>
                    <a:bodyPr/>
                    <a:lstStyle/>
                    <a:p>
                      <a:pPr algn="r"/>
                      <a:r>
                        <a:rPr lang="en-US" sz="1400" b="0">
                          <a:effectLst/>
                        </a:rPr>
                        <a:t>-7 °C</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400" b="0">
                          <a:effectLst/>
                        </a:rPr>
                        <a:t>19.4 °F</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87504">
                <a:tc>
                  <a:txBody>
                    <a:bodyPr/>
                    <a:lstStyle/>
                    <a:p>
                      <a:pPr algn="r"/>
                      <a:r>
                        <a:rPr lang="en-US" sz="1400" b="0" dirty="0">
                          <a:effectLst/>
                        </a:rPr>
                        <a:t>-6 °C</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400" b="0">
                          <a:effectLst/>
                        </a:rPr>
                        <a:t>21.2 °F</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87504">
                <a:tc>
                  <a:txBody>
                    <a:bodyPr/>
                    <a:lstStyle/>
                    <a:p>
                      <a:pPr algn="r"/>
                      <a:r>
                        <a:rPr lang="en-US" sz="1400" b="0">
                          <a:effectLst/>
                        </a:rPr>
                        <a:t>-5 °C</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400" b="0">
                          <a:effectLst/>
                        </a:rPr>
                        <a:t>23.0 °F</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87504">
                <a:tc>
                  <a:txBody>
                    <a:bodyPr/>
                    <a:lstStyle/>
                    <a:p>
                      <a:pPr algn="r"/>
                      <a:r>
                        <a:rPr lang="en-US" sz="1400" b="0">
                          <a:effectLst/>
                        </a:rPr>
                        <a:t>-4 °C</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400" b="0">
                          <a:effectLst/>
                        </a:rPr>
                        <a:t>24.8 °F</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87504">
                <a:tc>
                  <a:txBody>
                    <a:bodyPr/>
                    <a:lstStyle/>
                    <a:p>
                      <a:pPr algn="r"/>
                      <a:r>
                        <a:rPr lang="en-US" sz="1400" b="0">
                          <a:effectLst/>
                        </a:rPr>
                        <a:t>-3 °C</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400" b="0">
                          <a:effectLst/>
                        </a:rPr>
                        <a:t>26.6 °F</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87504">
                <a:tc>
                  <a:txBody>
                    <a:bodyPr/>
                    <a:lstStyle/>
                    <a:p>
                      <a:pPr algn="r"/>
                      <a:r>
                        <a:rPr lang="en-US" sz="1400" b="0">
                          <a:effectLst/>
                        </a:rPr>
                        <a:t>-2 °C</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400" b="0">
                          <a:effectLst/>
                        </a:rPr>
                        <a:t>28.4 °F</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87504">
                <a:tc>
                  <a:txBody>
                    <a:bodyPr/>
                    <a:lstStyle/>
                    <a:p>
                      <a:pPr algn="r"/>
                      <a:r>
                        <a:rPr lang="en-US" sz="1400" b="0">
                          <a:effectLst/>
                        </a:rPr>
                        <a:t>-1 °C</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400" b="0" dirty="0">
                          <a:effectLst/>
                        </a:rPr>
                        <a:t>30.2 °</a:t>
                      </a:r>
                    </a:p>
                  </a:txBody>
                  <a:tcPr marL="37049" marR="37049" marT="37049" marB="3704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036400434"/>
              </p:ext>
            </p:extLst>
          </p:nvPr>
        </p:nvGraphicFramePr>
        <p:xfrm>
          <a:off x="6858000" y="152400"/>
          <a:ext cx="1447800" cy="6470016"/>
        </p:xfrm>
        <a:graphic>
          <a:graphicData uri="http://schemas.openxmlformats.org/drawingml/2006/table">
            <a:tbl>
              <a:tblPr/>
              <a:tblGrid>
                <a:gridCol w="723900"/>
                <a:gridCol w="723900"/>
              </a:tblGrid>
              <a:tr h="204952">
                <a:tc>
                  <a:txBody>
                    <a:bodyPr/>
                    <a:lstStyle/>
                    <a:p>
                      <a:pPr algn="r"/>
                      <a:r>
                        <a:rPr lang="en-US" sz="1200" b="0" dirty="0">
                          <a:effectLst/>
                        </a:rPr>
                        <a:t>0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EEEEE"/>
                    </a:solidFill>
                  </a:tcPr>
                </a:tc>
                <a:tc>
                  <a:txBody>
                    <a:bodyPr/>
                    <a:lstStyle/>
                    <a:p>
                      <a:pPr algn="r"/>
                      <a:r>
                        <a:rPr lang="en-US" sz="1200" b="0" dirty="0">
                          <a:effectLst/>
                        </a:rPr>
                        <a:t>32.0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EEEEE"/>
                    </a:solidFill>
                  </a:tcPr>
                </a:tc>
              </a:tr>
              <a:tr h="204952">
                <a:tc>
                  <a:txBody>
                    <a:bodyPr/>
                    <a:lstStyle/>
                    <a:p>
                      <a:pPr algn="r"/>
                      <a:r>
                        <a:rPr lang="en-US" sz="1200" b="0">
                          <a:effectLst/>
                        </a:rPr>
                        <a:t>1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33.8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2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35.6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3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37.4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4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39.2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5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41.0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6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42.8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7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44.6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8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46.4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9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48.2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10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50.0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20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68.0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30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86.0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40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104.0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50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122.0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60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140.0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70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158.0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80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176.0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90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194.0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100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212.0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200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392.0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300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572.0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400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752.0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500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932.0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600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1112.0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700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1292.0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800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1472.0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a:effectLst/>
                        </a:rPr>
                        <a:t>900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a:effectLst/>
                        </a:rPr>
                        <a:t>1652.0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4952">
                <a:tc>
                  <a:txBody>
                    <a:bodyPr/>
                    <a:lstStyle/>
                    <a:p>
                      <a:pPr algn="r"/>
                      <a:r>
                        <a:rPr lang="en-US" sz="1200" b="0" dirty="0">
                          <a:effectLst/>
                        </a:rPr>
                        <a:t>1000 °C</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r"/>
                      <a:r>
                        <a:rPr lang="en-US" sz="1200" b="0" dirty="0">
                          <a:effectLst/>
                        </a:rPr>
                        <a:t>1832.0 °F</a:t>
                      </a:r>
                    </a:p>
                  </a:txBody>
                  <a:tcPr marL="20112" marR="20112" marT="20112" marB="20112"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bl>
          </a:graphicData>
        </a:graphic>
      </p:graphicFrame>
      <p:sp>
        <p:nvSpPr>
          <p:cNvPr id="10" name="Rectangle 9"/>
          <p:cNvSpPr/>
          <p:nvPr/>
        </p:nvSpPr>
        <p:spPr>
          <a:xfrm>
            <a:off x="152400" y="1905000"/>
            <a:ext cx="4114800" cy="4493538"/>
          </a:xfrm>
          <a:prstGeom prst="rect">
            <a:avLst/>
          </a:prstGeom>
        </p:spPr>
        <p:txBody>
          <a:bodyPr wrap="square">
            <a:spAutoFit/>
          </a:bodyPr>
          <a:lstStyle/>
          <a:p>
            <a:r>
              <a:rPr lang="en-US" sz="2600" dirty="0"/>
              <a:t>How to convert Celsius to Fahrenheit</a:t>
            </a:r>
          </a:p>
          <a:p>
            <a:r>
              <a:rPr lang="en-US" sz="2600" dirty="0"/>
              <a:t>The temperature </a:t>
            </a:r>
            <a:r>
              <a:rPr lang="en-US" sz="2600" i="1" dirty="0"/>
              <a:t>T</a:t>
            </a:r>
            <a:r>
              <a:rPr lang="en-US" sz="2600" dirty="0"/>
              <a:t> in degrees Fahrenheit (°F) is equal to the temperature </a:t>
            </a:r>
            <a:r>
              <a:rPr lang="en-US" sz="2600" i="1" dirty="0"/>
              <a:t>T</a:t>
            </a:r>
            <a:r>
              <a:rPr lang="en-US" sz="2600" dirty="0"/>
              <a:t> in degrees Celsius (°C) times 9/5 plus 32:</a:t>
            </a:r>
          </a:p>
          <a:p>
            <a:r>
              <a:rPr lang="en-US" sz="2600" i="1" dirty="0"/>
              <a:t>T</a:t>
            </a:r>
            <a:r>
              <a:rPr lang="en-US" sz="2600" baseline="-25000" dirty="0"/>
              <a:t>(°F)</a:t>
            </a:r>
            <a:r>
              <a:rPr lang="en-US" sz="2600" dirty="0"/>
              <a:t> = </a:t>
            </a:r>
            <a:r>
              <a:rPr lang="en-US" sz="2600" i="1" dirty="0"/>
              <a:t>T</a:t>
            </a:r>
            <a:r>
              <a:rPr lang="en-US" sz="2600" baseline="-25000" dirty="0"/>
              <a:t>(°C)</a:t>
            </a:r>
            <a:r>
              <a:rPr lang="en-US" sz="2600" dirty="0"/>
              <a:t> × 9/5 + 32</a:t>
            </a:r>
          </a:p>
          <a:p>
            <a:r>
              <a:rPr lang="en-US" sz="2600" dirty="0"/>
              <a:t>or</a:t>
            </a:r>
          </a:p>
          <a:p>
            <a:r>
              <a:rPr lang="en-US" sz="2600" i="1" dirty="0"/>
              <a:t>T</a:t>
            </a:r>
            <a:r>
              <a:rPr lang="en-US" sz="2600" baseline="-25000" dirty="0"/>
              <a:t>(°F)</a:t>
            </a:r>
            <a:r>
              <a:rPr lang="en-US" sz="2600" dirty="0"/>
              <a:t> = </a:t>
            </a:r>
            <a:r>
              <a:rPr lang="en-US" sz="2600" i="1" dirty="0"/>
              <a:t>T</a:t>
            </a:r>
            <a:r>
              <a:rPr lang="en-US" sz="2600" baseline="-25000" dirty="0"/>
              <a:t>(°C)</a:t>
            </a:r>
            <a:r>
              <a:rPr lang="en-US" sz="2600" dirty="0"/>
              <a:t> × 1.8 + 32</a:t>
            </a:r>
          </a:p>
        </p:txBody>
      </p:sp>
    </p:spTree>
    <p:extLst>
      <p:ext uri="{BB962C8B-B14F-4D97-AF65-F5344CB8AC3E}">
        <p14:creationId xmlns:p14="http://schemas.microsoft.com/office/powerpoint/2010/main" val="531278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Record Your Data</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2771946602"/>
              </p:ext>
            </p:extLst>
          </p:nvPr>
        </p:nvGraphicFramePr>
        <p:xfrm>
          <a:off x="228600" y="1371600"/>
          <a:ext cx="8001001" cy="4495806"/>
        </p:xfrm>
        <a:graphic>
          <a:graphicData uri="http://schemas.openxmlformats.org/drawingml/2006/table">
            <a:tbl>
              <a:tblPr firstRow="1" firstCol="1" bandRow="1"/>
              <a:tblGrid>
                <a:gridCol w="1767139"/>
                <a:gridCol w="2012783"/>
                <a:gridCol w="2067092"/>
                <a:gridCol w="2153987"/>
              </a:tblGrid>
              <a:tr h="749301">
                <a:tc>
                  <a:txBody>
                    <a:bodyPr/>
                    <a:lstStyle/>
                    <a:p>
                      <a:pPr marL="0" marR="0" algn="ctr">
                        <a:lnSpc>
                          <a:spcPct val="115000"/>
                        </a:lnSpc>
                        <a:spcBef>
                          <a:spcPts val="0"/>
                        </a:spcBef>
                        <a:spcAft>
                          <a:spcPts val="0"/>
                        </a:spcAft>
                      </a:pPr>
                      <a:r>
                        <a:rPr lang="en-US" sz="1100" b="1">
                          <a:effectLst/>
                          <a:latin typeface="Calibri"/>
                          <a:ea typeface="Calibri"/>
                          <a:cs typeface="Times New Roman"/>
                        </a:rPr>
                        <a:t>Day</a:t>
                      </a:r>
                      <a:endParaRPr lang="en-US" sz="1100">
                        <a:effectLst/>
                        <a:latin typeface="Calibri"/>
                        <a:ea typeface="Calibri"/>
                        <a:cs typeface="Times New Roman"/>
                      </a:endParaRPr>
                    </a:p>
                  </a:txBody>
                  <a:tcPr marL="68580" marR="68580"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FF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a:effectLst/>
                          <a:latin typeface="Calibri"/>
                          <a:ea typeface="Calibri"/>
                          <a:cs typeface="Times New Roman"/>
                        </a:rPr>
                        <a:t>Humidity</a:t>
                      </a:r>
                      <a:endParaRPr lang="en-US" sz="1100">
                        <a:effectLst/>
                        <a:latin typeface="Calibri"/>
                        <a:ea typeface="Calibri"/>
                        <a:cs typeface="Times New Roman"/>
                      </a:endParaRPr>
                    </a:p>
                  </a:txBody>
                  <a:tcPr marL="68580" marR="68580"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FF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a:effectLst/>
                          <a:latin typeface="Calibri"/>
                          <a:ea typeface="Calibri"/>
                          <a:cs typeface="Times New Roman"/>
                        </a:rPr>
                        <a:t>Barometric</a:t>
                      </a:r>
                      <a:endParaRPr lang="en-US" sz="1100">
                        <a:effectLst/>
                        <a:latin typeface="Calibri"/>
                        <a:ea typeface="Calibri"/>
                        <a:cs typeface="Times New Roman"/>
                      </a:endParaRPr>
                    </a:p>
                  </a:txBody>
                  <a:tcPr marL="68580" marR="68580"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FF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a:effectLst/>
                          <a:latin typeface="Calibri"/>
                          <a:ea typeface="Calibri"/>
                          <a:cs typeface="Times New Roman"/>
                        </a:rPr>
                        <a:t>Chance of Thunderstorm (Yes/No)</a:t>
                      </a:r>
                      <a:endParaRPr lang="en-US" sz="1100">
                        <a:effectLst/>
                        <a:latin typeface="Calibri"/>
                        <a:ea typeface="Calibri"/>
                        <a:cs typeface="Times New Roman"/>
                      </a:endParaRPr>
                    </a:p>
                  </a:txBody>
                  <a:tcPr marL="68580" marR="68580"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FF0000"/>
                      </a:solidFill>
                      <a:prstDash val="solid"/>
                      <a:round/>
                      <a:headEnd type="none" w="med" len="med"/>
                      <a:tailEnd type="none" w="med" len="med"/>
                    </a:lnB>
                  </a:tcPr>
                </a:tc>
              </a:tr>
              <a:tr h="749301">
                <a:tc>
                  <a:txBody>
                    <a:bodyPr/>
                    <a:lstStyle/>
                    <a:p>
                      <a:pPr marL="0" marR="0" algn="ctr">
                        <a:lnSpc>
                          <a:spcPct val="115000"/>
                        </a:lnSpc>
                        <a:spcBef>
                          <a:spcPts val="0"/>
                        </a:spcBef>
                        <a:spcAft>
                          <a:spcPts val="0"/>
                        </a:spcAft>
                      </a:pPr>
                      <a:r>
                        <a:rPr lang="en-US" sz="1100">
                          <a:effectLst/>
                          <a:latin typeface="Calibri"/>
                          <a:ea typeface="Calibri"/>
                          <a:cs typeface="Times New Roman"/>
                        </a:rPr>
                        <a:t>1</a:t>
                      </a:r>
                    </a:p>
                  </a:txBody>
                  <a:tcPr marL="68580" marR="68580" marT="0" marB="0">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00B05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effectLst/>
                          <a:latin typeface="Calibri"/>
                          <a:ea typeface="Calibri"/>
                          <a:cs typeface="Times New Roman"/>
                        </a:rPr>
                        <a:t> </a:t>
                      </a:r>
                    </a:p>
                    <a:p>
                      <a:pPr marL="0" marR="0" algn="l">
                        <a:lnSpc>
                          <a:spcPct val="115000"/>
                        </a:lnSpc>
                        <a:spcBef>
                          <a:spcPts val="0"/>
                        </a:spcBef>
                        <a:spcAft>
                          <a:spcPts val="0"/>
                        </a:spcAft>
                      </a:pPr>
                      <a:r>
                        <a:rPr lang="en-US" sz="1100">
                          <a:effectLst/>
                          <a:latin typeface="Calibri"/>
                          <a:ea typeface="Calibri"/>
                          <a:cs typeface="Times New Roman"/>
                        </a:rPr>
                        <a:t> </a:t>
                      </a:r>
                    </a:p>
                  </a:txBody>
                  <a:tcPr marL="68580" marR="68580" marT="0" marB="0">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00B05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effectLst/>
                          <a:latin typeface="Calibri"/>
                          <a:ea typeface="Calibri"/>
                          <a:cs typeface="Times New Roman"/>
                        </a:rPr>
                        <a:t> </a:t>
                      </a:r>
                    </a:p>
                  </a:txBody>
                  <a:tcPr marL="68580" marR="68580" marT="0" marB="0">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00B05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effectLst/>
                          <a:latin typeface="Calibri"/>
                          <a:ea typeface="Calibri"/>
                          <a:cs typeface="Times New Roman"/>
                        </a:rPr>
                        <a:t> </a:t>
                      </a:r>
                    </a:p>
                  </a:txBody>
                  <a:tcPr marL="68580" marR="68580" marT="0" marB="0">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00B050"/>
                      </a:solidFill>
                      <a:prstDash val="solid"/>
                      <a:round/>
                      <a:headEnd type="none" w="med" len="med"/>
                      <a:tailEnd type="none" w="med" len="med"/>
                    </a:lnB>
                  </a:tcPr>
                </a:tc>
              </a:tr>
              <a:tr h="749301">
                <a:tc>
                  <a:txBody>
                    <a:bodyPr/>
                    <a:lstStyle/>
                    <a:p>
                      <a:pPr marL="0" marR="0" algn="ctr">
                        <a:lnSpc>
                          <a:spcPct val="115000"/>
                        </a:lnSpc>
                        <a:spcBef>
                          <a:spcPts val="0"/>
                        </a:spcBef>
                        <a:spcAft>
                          <a:spcPts val="0"/>
                        </a:spcAft>
                      </a:pPr>
                      <a:r>
                        <a:rPr lang="en-US" sz="1100">
                          <a:effectLst/>
                          <a:latin typeface="Calibri"/>
                          <a:ea typeface="Calibri"/>
                          <a:cs typeface="Times New Roman"/>
                        </a:rPr>
                        <a:t>2</a:t>
                      </a:r>
                    </a:p>
                  </a:txBody>
                  <a:tcPr marL="68580" marR="68580" marT="0" marB="0">
                    <a:lnL w="38100" cap="flat" cmpd="sng" algn="ctr">
                      <a:solidFill>
                        <a:srgbClr val="00B050"/>
                      </a:solidFill>
                      <a:prstDash val="solid"/>
                      <a:round/>
                      <a:headEnd type="none" w="med" len="med"/>
                      <a:tailEnd type="none" w="med" len="med"/>
                    </a:lnL>
                    <a:lnR w="38100" cap="flat" cmpd="sng" algn="ctr">
                      <a:solidFill>
                        <a:srgbClr val="00B050"/>
                      </a:solidFill>
                      <a:prstDash val="solid"/>
                      <a:round/>
                      <a:headEnd type="none" w="med" len="med"/>
                      <a:tailEnd type="none" w="med" len="med"/>
                    </a:lnR>
                    <a:lnT w="38100" cap="flat" cmpd="sng" algn="ctr">
                      <a:solidFill>
                        <a:srgbClr val="00B050"/>
                      </a:solidFill>
                      <a:prstDash val="solid"/>
                      <a:round/>
                      <a:headEnd type="none" w="med" len="med"/>
                      <a:tailEnd type="none" w="med" len="med"/>
                    </a:lnT>
                    <a:lnB w="38100" cap="flat" cmpd="sng" algn="ctr">
                      <a:solidFill>
                        <a:srgbClr val="FFC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effectLst/>
                          <a:latin typeface="Calibri"/>
                          <a:ea typeface="Calibri"/>
                          <a:cs typeface="Times New Roman"/>
                        </a:rPr>
                        <a:t> </a:t>
                      </a:r>
                    </a:p>
                    <a:p>
                      <a:pPr marL="0" marR="0" algn="l">
                        <a:lnSpc>
                          <a:spcPct val="115000"/>
                        </a:lnSpc>
                        <a:spcBef>
                          <a:spcPts val="0"/>
                        </a:spcBef>
                        <a:spcAft>
                          <a:spcPts val="0"/>
                        </a:spcAft>
                      </a:pPr>
                      <a:r>
                        <a:rPr lang="en-US" sz="1100">
                          <a:effectLst/>
                          <a:latin typeface="Calibri"/>
                          <a:ea typeface="Calibri"/>
                          <a:cs typeface="Times New Roman"/>
                        </a:rPr>
                        <a:t> </a:t>
                      </a:r>
                    </a:p>
                  </a:txBody>
                  <a:tcPr marL="68580" marR="68580" marT="0" marB="0">
                    <a:lnL w="38100" cap="flat" cmpd="sng" algn="ctr">
                      <a:solidFill>
                        <a:srgbClr val="00B050"/>
                      </a:solidFill>
                      <a:prstDash val="solid"/>
                      <a:round/>
                      <a:headEnd type="none" w="med" len="med"/>
                      <a:tailEnd type="none" w="med" len="med"/>
                    </a:lnL>
                    <a:lnR w="38100" cap="flat" cmpd="sng" algn="ctr">
                      <a:solidFill>
                        <a:srgbClr val="00B050"/>
                      </a:solidFill>
                      <a:prstDash val="solid"/>
                      <a:round/>
                      <a:headEnd type="none" w="med" len="med"/>
                      <a:tailEnd type="none" w="med" len="med"/>
                    </a:lnR>
                    <a:lnT w="38100" cap="flat" cmpd="sng" algn="ctr">
                      <a:solidFill>
                        <a:srgbClr val="00B050"/>
                      </a:solidFill>
                      <a:prstDash val="solid"/>
                      <a:round/>
                      <a:headEnd type="none" w="med" len="med"/>
                      <a:tailEnd type="none" w="med" len="med"/>
                    </a:lnT>
                    <a:lnB w="38100" cap="flat" cmpd="sng" algn="ctr">
                      <a:solidFill>
                        <a:srgbClr val="FFC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effectLst/>
                          <a:latin typeface="Calibri"/>
                          <a:ea typeface="Calibri"/>
                          <a:cs typeface="Times New Roman"/>
                        </a:rPr>
                        <a:t> </a:t>
                      </a:r>
                    </a:p>
                  </a:txBody>
                  <a:tcPr marL="68580" marR="68580" marT="0" marB="0">
                    <a:lnL w="38100" cap="flat" cmpd="sng" algn="ctr">
                      <a:solidFill>
                        <a:srgbClr val="00B050"/>
                      </a:solidFill>
                      <a:prstDash val="solid"/>
                      <a:round/>
                      <a:headEnd type="none" w="med" len="med"/>
                      <a:tailEnd type="none" w="med" len="med"/>
                    </a:lnL>
                    <a:lnR w="38100" cap="flat" cmpd="sng" algn="ctr">
                      <a:solidFill>
                        <a:srgbClr val="00B050"/>
                      </a:solidFill>
                      <a:prstDash val="solid"/>
                      <a:round/>
                      <a:headEnd type="none" w="med" len="med"/>
                      <a:tailEnd type="none" w="med" len="med"/>
                    </a:lnR>
                    <a:lnT w="38100" cap="flat" cmpd="sng" algn="ctr">
                      <a:solidFill>
                        <a:srgbClr val="00B050"/>
                      </a:solidFill>
                      <a:prstDash val="solid"/>
                      <a:round/>
                      <a:headEnd type="none" w="med" len="med"/>
                      <a:tailEnd type="none" w="med" len="med"/>
                    </a:lnT>
                    <a:lnB w="38100" cap="flat" cmpd="sng" algn="ctr">
                      <a:solidFill>
                        <a:srgbClr val="FFC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effectLst/>
                          <a:latin typeface="Calibri"/>
                          <a:ea typeface="Calibri"/>
                          <a:cs typeface="Times New Roman"/>
                        </a:rPr>
                        <a:t> </a:t>
                      </a:r>
                    </a:p>
                  </a:txBody>
                  <a:tcPr marL="68580" marR="68580" marT="0" marB="0">
                    <a:lnL w="38100" cap="flat" cmpd="sng" algn="ctr">
                      <a:solidFill>
                        <a:srgbClr val="00B050"/>
                      </a:solidFill>
                      <a:prstDash val="solid"/>
                      <a:round/>
                      <a:headEnd type="none" w="med" len="med"/>
                      <a:tailEnd type="none" w="med" len="med"/>
                    </a:lnL>
                    <a:lnR w="38100" cap="flat" cmpd="sng" algn="ctr">
                      <a:solidFill>
                        <a:srgbClr val="00B050"/>
                      </a:solidFill>
                      <a:prstDash val="solid"/>
                      <a:round/>
                      <a:headEnd type="none" w="med" len="med"/>
                      <a:tailEnd type="none" w="med" len="med"/>
                    </a:lnR>
                    <a:lnT w="38100" cap="flat" cmpd="sng" algn="ctr">
                      <a:solidFill>
                        <a:srgbClr val="00B050"/>
                      </a:solidFill>
                      <a:prstDash val="solid"/>
                      <a:round/>
                      <a:headEnd type="none" w="med" len="med"/>
                      <a:tailEnd type="none" w="med" len="med"/>
                    </a:lnT>
                    <a:lnB w="38100" cap="flat" cmpd="sng" algn="ctr">
                      <a:solidFill>
                        <a:srgbClr val="FFC000"/>
                      </a:solidFill>
                      <a:prstDash val="solid"/>
                      <a:round/>
                      <a:headEnd type="none" w="med" len="med"/>
                      <a:tailEnd type="none" w="med" len="med"/>
                    </a:lnB>
                  </a:tcPr>
                </a:tc>
              </a:tr>
              <a:tr h="749301">
                <a:tc>
                  <a:txBody>
                    <a:bodyPr/>
                    <a:lstStyle/>
                    <a:p>
                      <a:pPr marL="0" marR="0" algn="ctr">
                        <a:lnSpc>
                          <a:spcPct val="115000"/>
                        </a:lnSpc>
                        <a:spcBef>
                          <a:spcPts val="0"/>
                        </a:spcBef>
                        <a:spcAft>
                          <a:spcPts val="0"/>
                        </a:spcAft>
                      </a:pPr>
                      <a:r>
                        <a:rPr lang="en-US" sz="1100">
                          <a:effectLst/>
                          <a:latin typeface="Calibri"/>
                          <a:ea typeface="Calibri"/>
                          <a:cs typeface="Times New Roman"/>
                        </a:rPr>
                        <a:t>3</a:t>
                      </a:r>
                    </a:p>
                  </a:txBody>
                  <a:tcPr marL="68580" marR="68580"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17365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effectLst/>
                          <a:latin typeface="Calibri"/>
                          <a:ea typeface="Calibri"/>
                          <a:cs typeface="Times New Roman"/>
                        </a:rPr>
                        <a:t> </a:t>
                      </a:r>
                    </a:p>
                    <a:p>
                      <a:pPr marL="0" marR="0" algn="l">
                        <a:lnSpc>
                          <a:spcPct val="115000"/>
                        </a:lnSpc>
                        <a:spcBef>
                          <a:spcPts val="0"/>
                        </a:spcBef>
                        <a:spcAft>
                          <a:spcPts val="0"/>
                        </a:spcAft>
                      </a:pPr>
                      <a:r>
                        <a:rPr lang="en-US" sz="1100">
                          <a:effectLst/>
                          <a:latin typeface="Calibri"/>
                          <a:ea typeface="Calibri"/>
                          <a:cs typeface="Times New Roman"/>
                        </a:rPr>
                        <a:t> </a:t>
                      </a:r>
                    </a:p>
                  </a:txBody>
                  <a:tcPr marL="68580" marR="68580"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17365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effectLst/>
                          <a:latin typeface="Calibri"/>
                          <a:ea typeface="Calibri"/>
                          <a:cs typeface="Times New Roman"/>
                        </a:rPr>
                        <a:t> </a:t>
                      </a:r>
                    </a:p>
                  </a:txBody>
                  <a:tcPr marL="68580" marR="68580"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17365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effectLst/>
                          <a:latin typeface="Calibri"/>
                          <a:ea typeface="Calibri"/>
                          <a:cs typeface="Times New Roman"/>
                        </a:rPr>
                        <a:t> </a:t>
                      </a:r>
                    </a:p>
                  </a:txBody>
                  <a:tcPr marL="68580" marR="68580"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17365D"/>
                      </a:solidFill>
                      <a:prstDash val="solid"/>
                      <a:round/>
                      <a:headEnd type="none" w="med" len="med"/>
                      <a:tailEnd type="none" w="med" len="med"/>
                    </a:lnB>
                  </a:tcPr>
                </a:tc>
              </a:tr>
              <a:tr h="749301">
                <a:tc>
                  <a:txBody>
                    <a:bodyPr/>
                    <a:lstStyle/>
                    <a:p>
                      <a:pPr marL="0" marR="0" algn="ctr">
                        <a:lnSpc>
                          <a:spcPct val="115000"/>
                        </a:lnSpc>
                        <a:spcBef>
                          <a:spcPts val="0"/>
                        </a:spcBef>
                        <a:spcAft>
                          <a:spcPts val="0"/>
                        </a:spcAft>
                      </a:pPr>
                      <a:r>
                        <a:rPr lang="en-US" sz="1100">
                          <a:effectLst/>
                          <a:latin typeface="Calibri"/>
                          <a:ea typeface="Calibri"/>
                          <a:cs typeface="Times New Roman"/>
                        </a:rPr>
                        <a:t>4</a:t>
                      </a:r>
                    </a:p>
                  </a:txBody>
                  <a:tcPr marL="68580" marR="68580" marT="0" marB="0">
                    <a:lnL w="38100" cap="flat" cmpd="sng" algn="ctr">
                      <a:solidFill>
                        <a:srgbClr val="17365D"/>
                      </a:solidFill>
                      <a:prstDash val="solid"/>
                      <a:round/>
                      <a:headEnd type="none" w="med" len="med"/>
                      <a:tailEnd type="none" w="med" len="med"/>
                    </a:lnL>
                    <a:lnR w="38100" cap="flat" cmpd="sng" algn="ctr">
                      <a:solidFill>
                        <a:srgbClr val="17365D"/>
                      </a:solidFill>
                      <a:prstDash val="solid"/>
                      <a:round/>
                      <a:headEnd type="none" w="med" len="med"/>
                      <a:tailEnd type="none" w="med" len="med"/>
                    </a:lnR>
                    <a:lnT w="38100" cap="flat" cmpd="sng" algn="ctr">
                      <a:solidFill>
                        <a:srgbClr val="17365D"/>
                      </a:solidFill>
                      <a:prstDash val="solid"/>
                      <a:round/>
                      <a:headEnd type="none" w="med" len="med"/>
                      <a:tailEnd type="none" w="med" len="med"/>
                    </a:lnT>
                    <a:lnB w="38100" cap="flat" cmpd="sng" algn="ctr">
                      <a:solidFill>
                        <a:srgbClr val="5F497A"/>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effectLst/>
                          <a:latin typeface="Calibri"/>
                          <a:ea typeface="Calibri"/>
                          <a:cs typeface="Times New Roman"/>
                        </a:rPr>
                        <a:t> </a:t>
                      </a:r>
                    </a:p>
                    <a:p>
                      <a:pPr marL="0" marR="0" algn="l">
                        <a:lnSpc>
                          <a:spcPct val="115000"/>
                        </a:lnSpc>
                        <a:spcBef>
                          <a:spcPts val="0"/>
                        </a:spcBef>
                        <a:spcAft>
                          <a:spcPts val="0"/>
                        </a:spcAft>
                      </a:pPr>
                      <a:r>
                        <a:rPr lang="en-US" sz="1100">
                          <a:effectLst/>
                          <a:latin typeface="Calibri"/>
                          <a:ea typeface="Calibri"/>
                          <a:cs typeface="Times New Roman"/>
                        </a:rPr>
                        <a:t> </a:t>
                      </a:r>
                    </a:p>
                  </a:txBody>
                  <a:tcPr marL="68580" marR="68580" marT="0" marB="0">
                    <a:lnL w="38100" cap="flat" cmpd="sng" algn="ctr">
                      <a:solidFill>
                        <a:srgbClr val="17365D"/>
                      </a:solidFill>
                      <a:prstDash val="solid"/>
                      <a:round/>
                      <a:headEnd type="none" w="med" len="med"/>
                      <a:tailEnd type="none" w="med" len="med"/>
                    </a:lnL>
                    <a:lnR w="38100" cap="flat" cmpd="sng" algn="ctr">
                      <a:solidFill>
                        <a:srgbClr val="17365D"/>
                      </a:solidFill>
                      <a:prstDash val="solid"/>
                      <a:round/>
                      <a:headEnd type="none" w="med" len="med"/>
                      <a:tailEnd type="none" w="med" len="med"/>
                    </a:lnR>
                    <a:lnT w="38100" cap="flat" cmpd="sng" algn="ctr">
                      <a:solidFill>
                        <a:srgbClr val="17365D"/>
                      </a:solidFill>
                      <a:prstDash val="solid"/>
                      <a:round/>
                      <a:headEnd type="none" w="med" len="med"/>
                      <a:tailEnd type="none" w="med" len="med"/>
                    </a:lnT>
                    <a:lnB w="38100" cap="flat" cmpd="sng" algn="ctr">
                      <a:solidFill>
                        <a:srgbClr val="5F497A"/>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effectLst/>
                          <a:latin typeface="Calibri"/>
                          <a:ea typeface="Calibri"/>
                          <a:cs typeface="Times New Roman"/>
                        </a:rPr>
                        <a:t> </a:t>
                      </a:r>
                    </a:p>
                  </a:txBody>
                  <a:tcPr marL="68580" marR="68580" marT="0" marB="0">
                    <a:lnL w="38100" cap="flat" cmpd="sng" algn="ctr">
                      <a:solidFill>
                        <a:srgbClr val="17365D"/>
                      </a:solidFill>
                      <a:prstDash val="solid"/>
                      <a:round/>
                      <a:headEnd type="none" w="med" len="med"/>
                      <a:tailEnd type="none" w="med" len="med"/>
                    </a:lnL>
                    <a:lnR w="38100" cap="flat" cmpd="sng" algn="ctr">
                      <a:solidFill>
                        <a:srgbClr val="17365D"/>
                      </a:solidFill>
                      <a:prstDash val="solid"/>
                      <a:round/>
                      <a:headEnd type="none" w="med" len="med"/>
                      <a:tailEnd type="none" w="med" len="med"/>
                    </a:lnR>
                    <a:lnT w="38100" cap="flat" cmpd="sng" algn="ctr">
                      <a:solidFill>
                        <a:srgbClr val="17365D"/>
                      </a:solidFill>
                      <a:prstDash val="solid"/>
                      <a:round/>
                      <a:headEnd type="none" w="med" len="med"/>
                      <a:tailEnd type="none" w="med" len="med"/>
                    </a:lnT>
                    <a:lnB w="38100" cap="flat" cmpd="sng" algn="ctr">
                      <a:solidFill>
                        <a:srgbClr val="5F497A"/>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effectLst/>
                          <a:latin typeface="Calibri"/>
                          <a:ea typeface="Calibri"/>
                          <a:cs typeface="Times New Roman"/>
                        </a:rPr>
                        <a:t> </a:t>
                      </a:r>
                    </a:p>
                  </a:txBody>
                  <a:tcPr marL="68580" marR="68580" marT="0" marB="0">
                    <a:lnL w="38100" cap="flat" cmpd="sng" algn="ctr">
                      <a:solidFill>
                        <a:srgbClr val="17365D"/>
                      </a:solidFill>
                      <a:prstDash val="solid"/>
                      <a:round/>
                      <a:headEnd type="none" w="med" len="med"/>
                      <a:tailEnd type="none" w="med" len="med"/>
                    </a:lnL>
                    <a:lnR w="38100" cap="flat" cmpd="sng" algn="ctr">
                      <a:solidFill>
                        <a:srgbClr val="17365D"/>
                      </a:solidFill>
                      <a:prstDash val="solid"/>
                      <a:round/>
                      <a:headEnd type="none" w="med" len="med"/>
                      <a:tailEnd type="none" w="med" len="med"/>
                    </a:lnR>
                    <a:lnT w="38100" cap="flat" cmpd="sng" algn="ctr">
                      <a:solidFill>
                        <a:srgbClr val="17365D"/>
                      </a:solidFill>
                      <a:prstDash val="solid"/>
                      <a:round/>
                      <a:headEnd type="none" w="med" len="med"/>
                      <a:tailEnd type="none" w="med" len="med"/>
                    </a:lnT>
                    <a:lnB w="38100" cap="flat" cmpd="sng" algn="ctr">
                      <a:solidFill>
                        <a:srgbClr val="5F497A"/>
                      </a:solidFill>
                      <a:prstDash val="solid"/>
                      <a:round/>
                      <a:headEnd type="none" w="med" len="med"/>
                      <a:tailEnd type="none" w="med" len="med"/>
                    </a:lnB>
                  </a:tcPr>
                </a:tc>
              </a:tr>
              <a:tr h="749301">
                <a:tc>
                  <a:txBody>
                    <a:bodyPr/>
                    <a:lstStyle/>
                    <a:p>
                      <a:pPr marL="0" marR="0" algn="ctr">
                        <a:lnSpc>
                          <a:spcPct val="115000"/>
                        </a:lnSpc>
                        <a:spcBef>
                          <a:spcPts val="0"/>
                        </a:spcBef>
                        <a:spcAft>
                          <a:spcPts val="0"/>
                        </a:spcAft>
                      </a:pPr>
                      <a:r>
                        <a:rPr lang="en-US" sz="1100">
                          <a:effectLst/>
                          <a:latin typeface="Calibri"/>
                          <a:ea typeface="Calibri"/>
                          <a:cs typeface="Times New Roman"/>
                        </a:rPr>
                        <a:t>5</a:t>
                      </a:r>
                    </a:p>
                  </a:txBody>
                  <a:tcPr marL="68580" marR="68580" marT="0" marB="0">
                    <a:lnL w="38100" cap="flat" cmpd="sng" algn="ctr">
                      <a:solidFill>
                        <a:srgbClr val="5F497A"/>
                      </a:solidFill>
                      <a:prstDash val="solid"/>
                      <a:round/>
                      <a:headEnd type="none" w="med" len="med"/>
                      <a:tailEnd type="none" w="med" len="med"/>
                    </a:lnL>
                    <a:lnR w="38100" cap="flat" cmpd="sng" algn="ctr">
                      <a:solidFill>
                        <a:srgbClr val="5F497A"/>
                      </a:solidFill>
                      <a:prstDash val="solid"/>
                      <a:round/>
                      <a:headEnd type="none" w="med" len="med"/>
                      <a:tailEnd type="none" w="med" len="med"/>
                    </a:lnR>
                    <a:lnT w="38100" cap="flat" cmpd="sng" algn="ctr">
                      <a:solidFill>
                        <a:srgbClr val="5F497A"/>
                      </a:solidFill>
                      <a:prstDash val="solid"/>
                      <a:round/>
                      <a:headEnd type="none" w="med" len="med"/>
                      <a:tailEnd type="none" w="med" len="med"/>
                    </a:lnT>
                    <a:lnB w="38100" cap="flat" cmpd="sng" algn="ctr">
                      <a:solidFill>
                        <a:srgbClr val="5F497A"/>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effectLst/>
                          <a:latin typeface="Calibri"/>
                          <a:ea typeface="Calibri"/>
                          <a:cs typeface="Times New Roman"/>
                        </a:rPr>
                        <a:t> </a:t>
                      </a:r>
                    </a:p>
                    <a:p>
                      <a:pPr marL="0" marR="0" algn="l">
                        <a:lnSpc>
                          <a:spcPct val="115000"/>
                        </a:lnSpc>
                        <a:spcBef>
                          <a:spcPts val="0"/>
                        </a:spcBef>
                        <a:spcAft>
                          <a:spcPts val="0"/>
                        </a:spcAft>
                      </a:pPr>
                      <a:r>
                        <a:rPr lang="en-US" sz="1100">
                          <a:effectLst/>
                          <a:latin typeface="Calibri"/>
                          <a:ea typeface="Calibri"/>
                          <a:cs typeface="Times New Roman"/>
                        </a:rPr>
                        <a:t> </a:t>
                      </a:r>
                    </a:p>
                  </a:txBody>
                  <a:tcPr marL="68580" marR="68580" marT="0" marB="0">
                    <a:lnL w="38100" cap="flat" cmpd="sng" algn="ctr">
                      <a:solidFill>
                        <a:srgbClr val="5F497A"/>
                      </a:solidFill>
                      <a:prstDash val="solid"/>
                      <a:round/>
                      <a:headEnd type="none" w="med" len="med"/>
                      <a:tailEnd type="none" w="med" len="med"/>
                    </a:lnL>
                    <a:lnR w="38100" cap="flat" cmpd="sng" algn="ctr">
                      <a:solidFill>
                        <a:srgbClr val="5F497A"/>
                      </a:solidFill>
                      <a:prstDash val="solid"/>
                      <a:round/>
                      <a:headEnd type="none" w="med" len="med"/>
                      <a:tailEnd type="none" w="med" len="med"/>
                    </a:lnR>
                    <a:lnT w="38100" cap="flat" cmpd="sng" algn="ctr">
                      <a:solidFill>
                        <a:srgbClr val="5F497A"/>
                      </a:solidFill>
                      <a:prstDash val="solid"/>
                      <a:round/>
                      <a:headEnd type="none" w="med" len="med"/>
                      <a:tailEnd type="none" w="med" len="med"/>
                    </a:lnT>
                    <a:lnB w="38100" cap="flat" cmpd="sng" algn="ctr">
                      <a:solidFill>
                        <a:srgbClr val="5F497A"/>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a:effectLst/>
                          <a:latin typeface="Calibri"/>
                          <a:ea typeface="Calibri"/>
                          <a:cs typeface="Times New Roman"/>
                        </a:rPr>
                        <a:t> </a:t>
                      </a:r>
                    </a:p>
                  </a:txBody>
                  <a:tcPr marL="68580" marR="68580" marT="0" marB="0">
                    <a:lnL w="38100" cap="flat" cmpd="sng" algn="ctr">
                      <a:solidFill>
                        <a:srgbClr val="5F497A"/>
                      </a:solidFill>
                      <a:prstDash val="solid"/>
                      <a:round/>
                      <a:headEnd type="none" w="med" len="med"/>
                      <a:tailEnd type="none" w="med" len="med"/>
                    </a:lnL>
                    <a:lnR w="38100" cap="flat" cmpd="sng" algn="ctr">
                      <a:solidFill>
                        <a:srgbClr val="5F497A"/>
                      </a:solidFill>
                      <a:prstDash val="solid"/>
                      <a:round/>
                      <a:headEnd type="none" w="med" len="med"/>
                      <a:tailEnd type="none" w="med" len="med"/>
                    </a:lnR>
                    <a:lnT w="38100" cap="flat" cmpd="sng" algn="ctr">
                      <a:solidFill>
                        <a:srgbClr val="5F497A"/>
                      </a:solidFill>
                      <a:prstDash val="solid"/>
                      <a:round/>
                      <a:headEnd type="none" w="med" len="med"/>
                      <a:tailEnd type="none" w="med" len="med"/>
                    </a:lnT>
                    <a:lnB w="38100" cap="flat" cmpd="sng" algn="ctr">
                      <a:solidFill>
                        <a:srgbClr val="5F497A"/>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dirty="0">
                          <a:effectLst/>
                          <a:latin typeface="Calibri"/>
                          <a:ea typeface="Calibri"/>
                          <a:cs typeface="Times New Roman"/>
                        </a:rPr>
                        <a:t> </a:t>
                      </a:r>
                    </a:p>
                  </a:txBody>
                  <a:tcPr marL="68580" marR="68580" marT="0" marB="0">
                    <a:lnL w="38100" cap="flat" cmpd="sng" algn="ctr">
                      <a:solidFill>
                        <a:srgbClr val="5F497A"/>
                      </a:solidFill>
                      <a:prstDash val="solid"/>
                      <a:round/>
                      <a:headEnd type="none" w="med" len="med"/>
                      <a:tailEnd type="none" w="med" len="med"/>
                    </a:lnL>
                    <a:lnR w="38100" cap="flat" cmpd="sng" algn="ctr">
                      <a:solidFill>
                        <a:srgbClr val="5F497A"/>
                      </a:solidFill>
                      <a:prstDash val="solid"/>
                      <a:round/>
                      <a:headEnd type="none" w="med" len="med"/>
                      <a:tailEnd type="none" w="med" len="med"/>
                    </a:lnR>
                    <a:lnT w="38100" cap="flat" cmpd="sng" algn="ctr">
                      <a:solidFill>
                        <a:srgbClr val="5F497A"/>
                      </a:solidFill>
                      <a:prstDash val="solid"/>
                      <a:round/>
                      <a:headEnd type="none" w="med" len="med"/>
                      <a:tailEnd type="none" w="med" len="med"/>
                    </a:lnT>
                    <a:lnB w="38100" cap="flat" cmpd="sng" algn="ctr">
                      <a:solidFill>
                        <a:srgbClr val="5F497A"/>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3098427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a:t>
            </a:r>
            <a:endParaRPr lang="en-US" dirty="0"/>
          </a:p>
        </p:txBody>
      </p:sp>
      <p:sp>
        <p:nvSpPr>
          <p:cNvPr id="3" name="Content Placeholder 2"/>
          <p:cNvSpPr>
            <a:spLocks noGrp="1"/>
          </p:cNvSpPr>
          <p:nvPr>
            <p:ph idx="1"/>
          </p:nvPr>
        </p:nvSpPr>
        <p:spPr/>
        <p:txBody>
          <a:bodyPr>
            <a:normAutofit/>
          </a:bodyPr>
          <a:lstStyle/>
          <a:p>
            <a:r>
              <a:rPr lang="en-US" sz="3200" dirty="0" smtClean="0"/>
              <a:t>With your partner, decide which graph will display the trend of the data you all collected: line, bar, or pie graph. </a:t>
            </a:r>
          </a:p>
          <a:p>
            <a:r>
              <a:rPr lang="en-US" sz="3200" dirty="0" smtClean="0"/>
              <a:t>After you have collected your data, please create a graph of your data and then answer reflection questions. </a:t>
            </a:r>
            <a:endParaRPr lang="en-US" sz="3200" dirty="0"/>
          </a:p>
        </p:txBody>
      </p:sp>
    </p:spTree>
    <p:extLst>
      <p:ext uri="{BB962C8B-B14F-4D97-AF65-F5344CB8AC3E}">
        <p14:creationId xmlns:p14="http://schemas.microsoft.com/office/powerpoint/2010/main" val="5210813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 Questions</a:t>
            </a:r>
            <a:endParaRPr lang="en-US" dirty="0"/>
          </a:p>
        </p:txBody>
      </p:sp>
      <p:sp>
        <p:nvSpPr>
          <p:cNvPr id="3" name="Content Placeholder 2"/>
          <p:cNvSpPr>
            <a:spLocks noGrp="1"/>
          </p:cNvSpPr>
          <p:nvPr>
            <p:ph idx="1"/>
          </p:nvPr>
        </p:nvSpPr>
        <p:spPr/>
        <p:txBody>
          <a:bodyPr>
            <a:normAutofit lnSpcReduction="10000"/>
          </a:bodyPr>
          <a:lstStyle/>
          <a:p>
            <a:pPr marL="514350" indent="-514350">
              <a:buAutoNum type="arabicPeriod"/>
            </a:pPr>
            <a:r>
              <a:rPr lang="en-US" sz="2800" dirty="0" smtClean="0"/>
              <a:t>Which day had the highest humidity during data collection? </a:t>
            </a:r>
          </a:p>
          <a:p>
            <a:pPr marL="514350" indent="-514350">
              <a:buAutoNum type="arabicPeriod"/>
            </a:pPr>
            <a:r>
              <a:rPr lang="en-US" sz="2800" dirty="0" smtClean="0"/>
              <a:t>When humidity is projected to be 100%, what does this mean? </a:t>
            </a:r>
          </a:p>
          <a:p>
            <a:pPr marL="514350" indent="-514350">
              <a:buAutoNum type="arabicPeriod"/>
            </a:pPr>
            <a:r>
              <a:rPr lang="en-US" sz="2800" dirty="0" smtClean="0"/>
              <a:t>Which chart type did you choose to represent your data and why? </a:t>
            </a:r>
          </a:p>
          <a:p>
            <a:pPr marL="514350" indent="-514350">
              <a:buAutoNum type="arabicPeriod"/>
            </a:pPr>
            <a:r>
              <a:rPr lang="en-US" sz="2800" dirty="0" smtClean="0"/>
              <a:t>Would recording your data after one minute yield the same results as five minutes? </a:t>
            </a:r>
          </a:p>
          <a:p>
            <a:pPr marL="514350" indent="-514350">
              <a:buAutoNum type="arabicPeriod"/>
            </a:pPr>
            <a:r>
              <a:rPr lang="en-US" sz="2800" dirty="0" smtClean="0"/>
              <a:t>Look at your chart.  Which days should there be a thunderstorm? How do you know a thunderstorm will occur on these days?</a:t>
            </a:r>
          </a:p>
          <a:p>
            <a:pPr marL="514350" indent="-514350">
              <a:buAutoNum type="arabicPeriod"/>
            </a:pPr>
            <a:endParaRPr lang="en-US" dirty="0" smtClean="0"/>
          </a:p>
          <a:p>
            <a:pPr marL="514350" indent="-514350">
              <a:buAutoNum type="arabicPeriod"/>
            </a:pPr>
            <a:endParaRPr lang="en-US" dirty="0" smtClean="0"/>
          </a:p>
          <a:p>
            <a:pPr marL="514350" indent="-514350">
              <a:buAutoNum type="arabicPeriod"/>
            </a:pPr>
            <a:endParaRPr lang="en-US" dirty="0" smtClean="0"/>
          </a:p>
          <a:p>
            <a:pPr marL="514350" indent="-514350">
              <a:buAutoNum type="arabicPeriod"/>
            </a:pPr>
            <a:endParaRPr lang="en-US" dirty="0" smtClean="0"/>
          </a:p>
          <a:p>
            <a:pPr marL="514350" indent="-514350">
              <a:buAutoNum type="arabicPeriod"/>
            </a:pPr>
            <a:endParaRPr lang="en-US" dirty="0"/>
          </a:p>
        </p:txBody>
      </p:sp>
    </p:spTree>
    <p:extLst>
      <p:ext uri="{BB962C8B-B14F-4D97-AF65-F5344CB8AC3E}">
        <p14:creationId xmlns:p14="http://schemas.microsoft.com/office/powerpoint/2010/main" val="33284619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9" y="609600"/>
            <a:ext cx="7772400" cy="1470025"/>
          </a:xfrm>
        </p:spPr>
        <p:txBody>
          <a:bodyPr/>
          <a:lstStyle/>
          <a:p>
            <a:pPr algn="ctr"/>
            <a:r>
              <a:rPr lang="en-US" sz="4400" dirty="0" smtClean="0"/>
              <a:t>EQ: How can I use the TI Sensor to predict the weather?</a:t>
            </a:r>
            <a:endParaRPr lang="en-US" sz="4400" dirty="0"/>
          </a:p>
        </p:txBody>
      </p:sp>
      <p:pic>
        <p:nvPicPr>
          <p:cNvPr id="4" name="Picture 3"/>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28800" y="2057400"/>
            <a:ext cx="5616114" cy="4422233"/>
          </a:xfrm>
          <a:prstGeom prst="rect">
            <a:avLst/>
          </a:prstGeom>
        </p:spPr>
      </p:pic>
    </p:spTree>
    <p:extLst>
      <p:ext uri="{BB962C8B-B14F-4D97-AF65-F5344CB8AC3E}">
        <p14:creationId xmlns:p14="http://schemas.microsoft.com/office/powerpoint/2010/main" val="42791485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Accessing/Using the TI Sensor</a:t>
            </a:r>
            <a:endParaRPr lang="en-US" dirty="0"/>
          </a:p>
        </p:txBody>
      </p:sp>
      <p:sp>
        <p:nvSpPr>
          <p:cNvPr id="3" name="Content Placeholder 2"/>
          <p:cNvSpPr>
            <a:spLocks noGrp="1"/>
          </p:cNvSpPr>
          <p:nvPr>
            <p:ph idx="1"/>
          </p:nvPr>
        </p:nvSpPr>
        <p:spPr/>
        <p:txBody>
          <a:bodyPr>
            <a:normAutofit/>
          </a:bodyPr>
          <a:lstStyle/>
          <a:p>
            <a:r>
              <a:rPr lang="en-US" dirty="0" smtClean="0"/>
              <a:t>Go to your tablets and select the BLE Sensor Tag app</a:t>
            </a:r>
          </a:p>
          <a:p>
            <a:endParaRPr lang="en-US" dirty="0" smtClean="0"/>
          </a:p>
          <a:p>
            <a:r>
              <a:rPr lang="en-US" dirty="0" smtClean="0"/>
              <a:t>Pick up your sensor and press the power button on the right hand side of the device.</a:t>
            </a:r>
          </a:p>
          <a:p>
            <a:pPr lvl="1"/>
            <a:r>
              <a:rPr lang="en-US" dirty="0" smtClean="0"/>
              <a:t>Please wait for the teacher.  We will do this group by group to ensure that you are using the correct sensor</a:t>
            </a:r>
          </a:p>
          <a:p>
            <a:pPr lvl="1"/>
            <a:endParaRPr lang="en-US" dirty="0" smtClean="0"/>
          </a:p>
          <a:p>
            <a:r>
              <a:rPr lang="en-US" dirty="0" smtClean="0"/>
              <a:t>Click the scan button and find your device. Once you find your sensor, please observe your sensor that you have available.</a:t>
            </a:r>
            <a:endParaRPr lang="en-US" dirty="0"/>
          </a:p>
        </p:txBody>
      </p:sp>
      <p:sp>
        <p:nvSpPr>
          <p:cNvPr id="4" name="AutoShape 2" descr="Image result for BLE sensor tag ic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Image result for BLE sensor tag ico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6" descr="Image result for BLE sensor tag icon"/>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8" descr="Image result for BLE sensor tag icon"/>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9000" y="1572491"/>
            <a:ext cx="990600" cy="990600"/>
          </a:xfrm>
          <a:prstGeom prst="rect">
            <a:avLst/>
          </a:prstGeom>
        </p:spPr>
      </p:pic>
    </p:spTree>
    <p:extLst>
      <p:ext uri="{BB962C8B-B14F-4D97-AF65-F5344CB8AC3E}">
        <p14:creationId xmlns:p14="http://schemas.microsoft.com/office/powerpoint/2010/main" val="10593505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smtClean="0"/>
              <a:t>Five Ways to Predict the Weather</a:t>
            </a:r>
            <a:endParaRPr lang="en-US" sz="4000" dirty="0"/>
          </a:p>
        </p:txBody>
      </p:sp>
      <p:sp>
        <p:nvSpPr>
          <p:cNvPr id="3" name="Content Placeholder 2"/>
          <p:cNvSpPr>
            <a:spLocks noGrp="1"/>
          </p:cNvSpPr>
          <p:nvPr>
            <p:ph idx="1"/>
          </p:nvPr>
        </p:nvSpPr>
        <p:spPr>
          <a:xfrm>
            <a:off x="457200" y="1219200"/>
            <a:ext cx="8229600" cy="4906963"/>
          </a:xfrm>
        </p:spPr>
        <p:txBody>
          <a:bodyPr>
            <a:normAutofit fontScale="92500" lnSpcReduction="10000"/>
          </a:bodyPr>
          <a:lstStyle/>
          <a:p>
            <a:r>
              <a:rPr lang="en-US" dirty="0" smtClean="0"/>
              <a:t>Temperature</a:t>
            </a:r>
          </a:p>
          <a:p>
            <a:pPr lvl="1"/>
            <a:r>
              <a:rPr lang="en-US" dirty="0" smtClean="0"/>
              <a:t>is </a:t>
            </a:r>
            <a:r>
              <a:rPr lang="en-US" dirty="0"/>
              <a:t>a measure of the air’s hotness or coldness and is the most measured quantity of the atmosphere.</a:t>
            </a:r>
            <a:endParaRPr lang="en-US" dirty="0" smtClean="0"/>
          </a:p>
          <a:p>
            <a:r>
              <a:rPr lang="en-US" dirty="0" smtClean="0"/>
              <a:t>Humidity</a:t>
            </a:r>
          </a:p>
          <a:p>
            <a:pPr lvl="1"/>
            <a:r>
              <a:rPr lang="en-US" dirty="0"/>
              <a:t> the amount of water vapor in the air</a:t>
            </a:r>
            <a:endParaRPr lang="en-US" dirty="0" smtClean="0"/>
          </a:p>
          <a:p>
            <a:r>
              <a:rPr lang="en-US" dirty="0" smtClean="0"/>
              <a:t>Wind Speed </a:t>
            </a:r>
            <a:r>
              <a:rPr lang="en-US" dirty="0"/>
              <a:t>and W</a:t>
            </a:r>
            <a:r>
              <a:rPr lang="en-US" dirty="0" smtClean="0"/>
              <a:t>ind Direction</a:t>
            </a:r>
          </a:p>
          <a:p>
            <a:pPr lvl="1"/>
            <a:r>
              <a:rPr lang="en-US" dirty="0"/>
              <a:t>moving air caused by differences in air pressure.  Air moves from an area of higher pressure to an area of lower pressure.  If there were no wind, there wouldn’t be much day-to-day difference in our weather.</a:t>
            </a:r>
            <a:endParaRPr lang="en-US" dirty="0" smtClean="0"/>
          </a:p>
          <a:p>
            <a:r>
              <a:rPr lang="en-US" dirty="0"/>
              <a:t>D</a:t>
            </a:r>
            <a:r>
              <a:rPr lang="en-US" dirty="0" smtClean="0"/>
              <a:t>ew Point</a:t>
            </a:r>
          </a:p>
          <a:p>
            <a:pPr lvl="1"/>
            <a:r>
              <a:rPr lang="en-US" dirty="0"/>
              <a:t>Dew point is the temperature that air would have to be cooled to in order for the air to be saturated with water vapor. </a:t>
            </a:r>
            <a:endParaRPr lang="en-US" dirty="0" smtClean="0"/>
          </a:p>
          <a:p>
            <a:r>
              <a:rPr lang="en-US" dirty="0"/>
              <a:t>A</a:t>
            </a:r>
            <a:r>
              <a:rPr lang="en-US" dirty="0" smtClean="0"/>
              <a:t>tmospheric Pressure</a:t>
            </a:r>
          </a:p>
          <a:p>
            <a:pPr lvl="1"/>
            <a:r>
              <a:rPr lang="en-US" dirty="0"/>
              <a:t>Atmospheric pressure is a measure of the weight of air in atmosphere above us. Air is made up of molecules of elements in gaseous state and minute dust particles. </a:t>
            </a:r>
          </a:p>
          <a:p>
            <a:endParaRPr lang="en-US" dirty="0"/>
          </a:p>
        </p:txBody>
      </p:sp>
    </p:spTree>
    <p:extLst>
      <p:ext uri="{BB962C8B-B14F-4D97-AF65-F5344CB8AC3E}">
        <p14:creationId xmlns:p14="http://schemas.microsoft.com/office/powerpoint/2010/main" val="40063657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TI Sensors You Will Use to Predict the Weather? </a:t>
            </a:r>
            <a:endParaRPr lang="en-US" dirty="0"/>
          </a:p>
        </p:txBody>
      </p:sp>
      <p:sp>
        <p:nvSpPr>
          <p:cNvPr id="3" name="Content Placeholder 2"/>
          <p:cNvSpPr>
            <a:spLocks noGrp="1"/>
          </p:cNvSpPr>
          <p:nvPr>
            <p:ph sz="half" idx="1"/>
          </p:nvPr>
        </p:nvSpPr>
        <p:spPr>
          <a:xfrm>
            <a:off x="457200" y="1600200"/>
            <a:ext cx="4114800" cy="4953000"/>
          </a:xfrm>
        </p:spPr>
        <p:txBody>
          <a:bodyPr>
            <a:noAutofit/>
          </a:bodyPr>
          <a:lstStyle/>
          <a:p>
            <a:pPr marL="0" indent="0">
              <a:buNone/>
            </a:pPr>
            <a:endParaRPr lang="en-US" sz="1400" dirty="0"/>
          </a:p>
          <a:p>
            <a:r>
              <a:rPr lang="en-US" sz="2400" dirty="0"/>
              <a:t>Humidity - a quantity representing the amount of water vapor in the atmosphere or a </a:t>
            </a:r>
            <a:r>
              <a:rPr lang="en-US" sz="2400" dirty="0" smtClean="0"/>
              <a:t>gas</a:t>
            </a:r>
          </a:p>
          <a:p>
            <a:pPr marL="0" indent="0">
              <a:buNone/>
            </a:pPr>
            <a:endParaRPr lang="en-US" sz="2400" dirty="0"/>
          </a:p>
          <a:p>
            <a:r>
              <a:rPr lang="en-US" sz="2400" dirty="0"/>
              <a:t>Barometer - an instrument measuring atmospheric pressure, used especially in forecasting the weather and determining altitude.</a:t>
            </a:r>
          </a:p>
          <a:p>
            <a:endParaRPr lang="en-US" sz="2400"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57328" y="1536700"/>
            <a:ext cx="2582143" cy="4589463"/>
          </a:xfrm>
        </p:spPr>
      </p:pic>
    </p:spTree>
    <p:extLst>
      <p:ext uri="{BB962C8B-B14F-4D97-AF65-F5344CB8AC3E}">
        <p14:creationId xmlns:p14="http://schemas.microsoft.com/office/powerpoint/2010/main" val="18966738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321982"/>
            <a:ext cx="3429000" cy="6094654"/>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3400" y="347343"/>
            <a:ext cx="3429000" cy="6094653"/>
          </a:xfrm>
          <a:prstGeom prst="rect">
            <a:avLst/>
          </a:prstGeom>
        </p:spPr>
      </p:pic>
    </p:spTree>
    <p:extLst>
      <p:ext uri="{BB962C8B-B14F-4D97-AF65-F5344CB8AC3E}">
        <p14:creationId xmlns:p14="http://schemas.microsoft.com/office/powerpoint/2010/main" val="9661134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5867400" cy="1143000"/>
          </a:xfrm>
        </p:spPr>
        <p:txBody>
          <a:bodyPr/>
          <a:lstStyle/>
          <a:p>
            <a:r>
              <a:rPr lang="en-US" dirty="0" smtClean="0"/>
              <a:t>Background Knowledge</a:t>
            </a:r>
            <a:endParaRPr lang="en-US" dirty="0"/>
          </a:p>
        </p:txBody>
      </p:sp>
      <p:sp>
        <p:nvSpPr>
          <p:cNvPr id="3" name="Content Placeholder 2"/>
          <p:cNvSpPr>
            <a:spLocks noGrp="1"/>
          </p:cNvSpPr>
          <p:nvPr>
            <p:ph sz="half" idx="1"/>
          </p:nvPr>
        </p:nvSpPr>
        <p:spPr>
          <a:xfrm>
            <a:off x="-152400" y="1371600"/>
            <a:ext cx="3657600" cy="4590288"/>
          </a:xfrm>
        </p:spPr>
        <p:txBody>
          <a:bodyPr>
            <a:normAutofit fontScale="92500" lnSpcReduction="10000"/>
          </a:bodyPr>
          <a:lstStyle/>
          <a:p>
            <a:pPr>
              <a:buFont typeface="Wingdings" panose="05000000000000000000" pitchFamily="2" charset="2"/>
              <a:buChar char="§"/>
            </a:pPr>
            <a:r>
              <a:rPr lang="en-US" b="1" dirty="0" smtClean="0"/>
              <a:t>Barometric Pressure: </a:t>
            </a:r>
          </a:p>
          <a:p>
            <a:pPr lvl="1"/>
            <a:r>
              <a:rPr lang="en-US" dirty="0" smtClean="0"/>
              <a:t>In a </a:t>
            </a:r>
            <a:r>
              <a:rPr lang="en-US" b="1" dirty="0" smtClean="0"/>
              <a:t>high pressure system</a:t>
            </a:r>
            <a:r>
              <a:rPr lang="en-US" dirty="0" smtClean="0"/>
              <a:t>, there are cooler temperatures and clear skies. </a:t>
            </a:r>
          </a:p>
          <a:p>
            <a:pPr lvl="1"/>
            <a:r>
              <a:rPr lang="en-US" dirty="0" smtClean="0"/>
              <a:t>In a </a:t>
            </a:r>
            <a:r>
              <a:rPr lang="en-US" b="1" dirty="0" smtClean="0"/>
              <a:t>low pressure system</a:t>
            </a:r>
            <a:r>
              <a:rPr lang="en-US" dirty="0" smtClean="0"/>
              <a:t>, there is warmer weather, storms, and rain.</a:t>
            </a:r>
          </a:p>
          <a:p>
            <a:pPr lvl="1"/>
            <a:r>
              <a:rPr lang="en-US" dirty="0" smtClean="0"/>
              <a:t>Barometric Pressure is measured in </a:t>
            </a:r>
            <a:r>
              <a:rPr lang="en-US" b="1" dirty="0" err="1" smtClean="0"/>
              <a:t>millibars</a:t>
            </a:r>
            <a:r>
              <a:rPr lang="en-US" dirty="0" smtClean="0"/>
              <a:t>.</a:t>
            </a:r>
          </a:p>
          <a:p>
            <a:pPr lvl="1"/>
            <a:r>
              <a:rPr lang="en-US" dirty="0" smtClean="0"/>
              <a:t>Average Barometric Pressure is 30  </a:t>
            </a:r>
            <a:endParaRPr lang="en-US" dirty="0"/>
          </a:p>
        </p:txBody>
      </p:sp>
      <p:sp>
        <p:nvSpPr>
          <p:cNvPr id="4" name="Content Placeholder 3"/>
          <p:cNvSpPr>
            <a:spLocks noGrp="1"/>
          </p:cNvSpPr>
          <p:nvPr>
            <p:ph sz="half" idx="2"/>
          </p:nvPr>
        </p:nvSpPr>
        <p:spPr>
          <a:xfrm>
            <a:off x="3352800" y="1447800"/>
            <a:ext cx="3657600" cy="4590288"/>
          </a:xfrm>
        </p:spPr>
        <p:txBody>
          <a:bodyPr>
            <a:normAutofit fontScale="92500" lnSpcReduction="10000"/>
          </a:bodyPr>
          <a:lstStyle/>
          <a:p>
            <a:pPr>
              <a:buFont typeface="Wingdings" panose="05000000000000000000" pitchFamily="2" charset="2"/>
              <a:buChar char="§"/>
            </a:pPr>
            <a:r>
              <a:rPr lang="en-US" b="1" dirty="0" smtClean="0"/>
              <a:t>Humidity</a:t>
            </a:r>
          </a:p>
          <a:p>
            <a:pPr lvl="1"/>
            <a:r>
              <a:rPr lang="en-US" dirty="0"/>
              <a:t>T</a:t>
            </a:r>
            <a:r>
              <a:rPr lang="en-US" dirty="0" smtClean="0"/>
              <a:t>he amount of moisture the air can hold before it rains. </a:t>
            </a:r>
          </a:p>
          <a:p>
            <a:pPr lvl="1"/>
            <a:r>
              <a:rPr lang="en-US" b="1" dirty="0" smtClean="0"/>
              <a:t>100% Humidity </a:t>
            </a:r>
            <a:r>
              <a:rPr lang="en-US" dirty="0" smtClean="0"/>
              <a:t>is the most it can hold.  </a:t>
            </a:r>
          </a:p>
          <a:p>
            <a:pPr lvl="1"/>
            <a:r>
              <a:rPr lang="en-US" b="1" dirty="0" smtClean="0"/>
              <a:t>Average Humidity </a:t>
            </a:r>
            <a:r>
              <a:rPr lang="en-US" dirty="0" smtClean="0"/>
              <a:t>in Raleigh, NC is 70%. </a:t>
            </a:r>
          </a:p>
          <a:p>
            <a:pPr lvl="1"/>
            <a:endParaRPr lang="en-US" dirty="0"/>
          </a:p>
        </p:txBody>
      </p:sp>
      <p:pic>
        <p:nvPicPr>
          <p:cNvPr id="6146" name="Picture 2" descr="http://weatherworksinc.com/sites/default/files/cross-secti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4191000"/>
            <a:ext cx="3953263" cy="2522506"/>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weatherworksinc.com/sites/default/files/Top-dow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7400" y="152400"/>
            <a:ext cx="2422336" cy="1670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87365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eatherworksinc.com/sites/default/files/HighLowPressureSlid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219200"/>
            <a:ext cx="8153400" cy="4076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5178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Identifying the Problem</a:t>
            </a:r>
            <a:endParaRPr lang="en-US" b="1" dirty="0"/>
          </a:p>
        </p:txBody>
      </p:sp>
      <p:sp>
        <p:nvSpPr>
          <p:cNvPr id="3" name="Content Placeholder 2"/>
          <p:cNvSpPr>
            <a:spLocks noGrp="1"/>
          </p:cNvSpPr>
          <p:nvPr>
            <p:ph idx="1"/>
          </p:nvPr>
        </p:nvSpPr>
        <p:spPr/>
        <p:txBody>
          <a:bodyPr>
            <a:normAutofit/>
          </a:bodyPr>
          <a:lstStyle/>
          <a:p>
            <a:r>
              <a:rPr lang="en-US" sz="4400" dirty="0" smtClean="0"/>
              <a:t>Can you predict a thunderstorm using only the “Humidity” and “Barometer” sensors on the </a:t>
            </a:r>
            <a:r>
              <a:rPr lang="en-US" sz="4400" dirty="0" err="1" smtClean="0"/>
              <a:t>SensorTag</a:t>
            </a:r>
            <a:r>
              <a:rPr lang="en-US" sz="4400" dirty="0" smtClean="0"/>
              <a:t>?  </a:t>
            </a:r>
            <a:endParaRPr lang="en-US" sz="4400" dirty="0"/>
          </a:p>
        </p:txBody>
      </p:sp>
    </p:spTree>
    <p:extLst>
      <p:ext uri="{BB962C8B-B14F-4D97-AF65-F5344CB8AC3E}">
        <p14:creationId xmlns:p14="http://schemas.microsoft.com/office/powerpoint/2010/main" val="36350592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188</TotalTime>
  <Words>802</Words>
  <Application>Microsoft Office PowerPoint</Application>
  <PresentationFormat>On-screen Show (4:3)</PresentationFormat>
  <Paragraphs>189</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Adjacency</vt:lpstr>
      <vt:lpstr>Middle School Meteorologists</vt:lpstr>
      <vt:lpstr>EQ: How can I use the TI Sensor to predict the weather?</vt:lpstr>
      <vt:lpstr>Accessing/Using the TI Sensor</vt:lpstr>
      <vt:lpstr>Five Ways to Predict the Weather</vt:lpstr>
      <vt:lpstr>TI Sensors You Will Use to Predict the Weather? </vt:lpstr>
      <vt:lpstr>PowerPoint Presentation</vt:lpstr>
      <vt:lpstr>Background Knowledge</vt:lpstr>
      <vt:lpstr>PowerPoint Presentation</vt:lpstr>
      <vt:lpstr>Identifying the Problem</vt:lpstr>
      <vt:lpstr>Making a Hypothesis</vt:lpstr>
      <vt:lpstr>Recording Your Data</vt:lpstr>
      <vt:lpstr>Converting Celsius  to Fahrenheit</vt:lpstr>
      <vt:lpstr>Record Your Data</vt:lpstr>
      <vt:lpstr>Graph</vt:lpstr>
      <vt:lpstr>Reflection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Middle School Meteorologist?</dc:title>
  <dc:creator>Ursela Jones</dc:creator>
  <cp:lastModifiedBy>Ursela Jones</cp:lastModifiedBy>
  <cp:revision>16</cp:revision>
  <dcterms:created xsi:type="dcterms:W3CDTF">2015-06-17T13:49:50Z</dcterms:created>
  <dcterms:modified xsi:type="dcterms:W3CDTF">2015-06-17T16:58:19Z</dcterms:modified>
</cp:coreProperties>
</file>